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8" r:id="rId4"/>
    <p:sldId id="260" r:id="rId5"/>
    <p:sldId id="262" r:id="rId6"/>
    <p:sldId id="28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A1FB3-57C0-516B-2447-61CF97098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F6912-24D5-0CA7-183A-1C5B3D049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01A16-907F-319D-9C13-A1D3EFC0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80F0E-4996-963F-7914-E7034009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7182A-E099-BE8C-9D80-0AD8AB11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78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2F64D-0065-BBDE-59E5-8991B351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EFF2C0-3C97-1538-19F5-9F395665E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27BAB-0094-4D78-9E63-6D5DBB63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BC657-8526-FCF6-D38B-16EF867B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74195-4D48-EA13-CDEA-D240A87A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74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401929-7D90-3F77-9C9A-586A3078E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27F75-F5AD-F8C1-34DF-4590456E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9B168-4C7F-02B4-7619-84A8A4CD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4A5EB2-0FFA-D014-8E44-93B2FB0E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218D2-A414-7FA2-BE26-63869B67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9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2AF8D-59A5-0316-1FC0-6DAC0841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3A04C-F74B-5E26-4A29-0D324B4E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B317C-BAEA-1EE8-B21C-9E97F030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DCAD4-60FD-8A7D-9970-76BED92D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EE7F9-9652-F357-6D21-B3BCBFA0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40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F3713-E481-D35F-E33F-2804963C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C467A9-D7C9-A6F0-F669-41112AD0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54636-E566-6F0C-09FB-47A35096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99810-8693-9387-A7F6-0CDB4844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D95C1-972F-78B4-32EE-4636701A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C6925-3774-D4E3-FD2E-09523E2D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AD48C3-296D-1F11-D490-6DEBCD102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5CA28D-42FE-5950-4EF4-9CAE256F7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88438D-8F91-6831-5157-2D821FB6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96EA0-BA11-117A-FD42-4730DDED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25B80B-C285-87BA-D7E5-6E72B6A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9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C74D3-8D83-21FF-AD72-2C6F3703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FDDA4E-5755-D7E0-5A71-58BC5ACBA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27C54C-056B-9152-310E-552F8D887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BC7395-D0B6-4C6C-6FF1-4929FC80F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16AC58-94D7-0822-2F08-B9D44F550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160951-5CC4-083E-F558-0B4E7D4F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0B4CDB-BC59-AA7B-6BEC-3D96B91F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7FF03E-0AC5-2DDF-36F2-5FDFE8FE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81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8B4C6-D7CB-054C-1FC5-D08DAD4D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DA7DC2-234C-E34B-6046-EC800952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C45E24-23AA-2DB0-B4B2-8E0D0B73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840EF8-9896-4562-3576-71ED0BEE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70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16BD3C-FF86-961D-509F-B763B035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0C291B-34F3-CE54-E0AD-7E517B44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E72BAD-9498-7093-9450-4F0F920E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42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20CFC-3FE3-D262-69FE-1853B48A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240A1-3FB3-95AE-B4BA-91048C62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EEDA92-91E5-8DF0-0630-F3ABC9CEA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97DBB4-C971-9E9E-166F-97DE52A5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99F7A9-1692-BC49-EFC4-954E5157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97BC42-36D5-A702-AD84-9C95F9DD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DE9C7-3E20-A58E-176E-89CCD72B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76DE52-42F9-D095-07D7-0BB1BE440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6C44-1A66-66E7-BD7C-23BB69AE0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702DEF-9C49-45C0-0CB3-618D2E1E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821FBD-CC85-6582-EAB5-845140EA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899979-14F4-3CB5-4D29-0C54B95B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67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0C1055-A13E-7C0E-CF6A-E01B34C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37BBFD-27BB-F433-5B0F-CCDB61440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6D61E-909D-916B-794D-13B0B18D1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6D96C-D109-4791-8B6C-41569FE6644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CEF6F-F721-95EA-E73D-2B748D4A2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4AC3B-F5E0-9792-1AA2-EED38ADCA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05366-6933-40E0-A8EF-C0BB7F737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F91590E5-F6ED-4952-9D55-F5348DF809BE}"/>
              </a:ext>
            </a:extLst>
          </p:cNvPr>
          <p:cNvSpPr txBox="1"/>
          <p:nvPr/>
        </p:nvSpPr>
        <p:spPr>
          <a:xfrm>
            <a:off x="3552739" y="5637603"/>
            <a:ext cx="574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TEL. 636469471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70C430D-6AA5-44C9-916A-D4AC20F75AA6}"/>
              </a:ext>
            </a:extLst>
          </p:cNvPr>
          <p:cNvSpPr txBox="1"/>
          <p:nvPr/>
        </p:nvSpPr>
        <p:spPr>
          <a:xfrm>
            <a:off x="3620962" y="4955933"/>
            <a:ext cx="574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jpruanodireccion@gmail.com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94DBFD-8AD1-4E52-95EF-F1255493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158245"/>
            <a:ext cx="11665131" cy="654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1B33C5-281D-4C50-9F6F-B07B2208AD8B}"/>
              </a:ext>
            </a:extLst>
          </p:cNvPr>
          <p:cNvSpPr txBox="1"/>
          <p:nvPr/>
        </p:nvSpPr>
        <p:spPr>
          <a:xfrm>
            <a:off x="1185373" y="371036"/>
            <a:ext cx="9474358" cy="267765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accent2">
                    <a:lumMod val="50000"/>
                  </a:schemeClr>
                </a:solidFill>
                <a:latin typeface="Verdana Pro Cond Black" panose="020B0604020202020204" pitchFamily="34" charset="0"/>
              </a:rPr>
              <a:t>CALOR DE HOGAR</a:t>
            </a:r>
          </a:p>
          <a:p>
            <a:pPr algn="ctr"/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latin typeface="Verdana Pro Cond Black" panose="020B0604020202020204" pitchFamily="34" charset="0"/>
              </a:rPr>
              <a:t>CAMPAÑA ESTUFAS DE INTERIOR 2024 /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D56B75-0330-9F3F-1377-81ACDB7D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7" b="96456" l="9361" r="94749">
                        <a14:foregroundMark x1="23288" y1="13097" x2="52740" y2="13097"/>
                        <a14:foregroundMark x1="52740" y1="13097" x2="83790" y2="12173"/>
                        <a14:foregroundMark x1="79909" y1="11864" x2="83333" y2="76579"/>
                        <a14:foregroundMark x1="83333" y1="9399" x2="39269" y2="5547"/>
                        <a14:foregroundMark x1="95205" y1="10015" x2="92922" y2="34052"/>
                        <a14:foregroundMark x1="69863" y1="93374" x2="69863" y2="93374"/>
                        <a14:foregroundMark x1="71918" y1="96456" x2="71918" y2="964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36372" y="3940628"/>
            <a:ext cx="1358869" cy="22500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661DDE-90FC-C876-3693-8BAFE97FF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64" r="97778">
                        <a14:foregroundMark x1="7436" y1="21892" x2="11795" y2="42162"/>
                        <a14:foregroundMark x1="11795" y1="42162" x2="41624" y2="73784"/>
                        <a14:foregroundMark x1="41624" y1="73784" x2="63846" y2="66757"/>
                        <a14:foregroundMark x1="3248" y1="20270" x2="5556" y2="41351"/>
                        <a14:foregroundMark x1="5556" y1="41351" x2="27778" y2="74865"/>
                        <a14:foregroundMark x1="27778" y1="74865" x2="44274" y2="77838"/>
                        <a14:foregroundMark x1="8547" y1="39459" x2="64274" y2="35405"/>
                        <a14:foregroundMark x1="64274" y1="35405" x2="87350" y2="47297"/>
                        <a14:foregroundMark x1="86410" y1="48378" x2="33590" y2="56216"/>
                        <a14:foregroundMark x1="28547" y1="49730" x2="63333" y2="40270"/>
                        <a14:foregroundMark x1="87607" y1="38108" x2="86154" y2="58378"/>
                        <a14:foregroundMark x1="94615" y1="19459" x2="95556" y2="36486"/>
                        <a14:foregroundMark x1="95556" y1="36486" x2="93675" y2="69459"/>
                        <a14:foregroundMark x1="93675" y1="69459" x2="72137" y2="79730"/>
                        <a14:foregroundMark x1="72137" y1="79730" x2="71538" y2="79459"/>
                        <a14:foregroundMark x1="97778" y1="20000" x2="96752" y2="70541"/>
                        <a14:foregroundMark x1="2308" y1="21892" x2="2137" y2="47838"/>
                        <a14:foregroundMark x1="2137" y1="47838" x2="5043" y2="64865"/>
                        <a14:foregroundMark x1="5043" y1="64865" x2="11709" y2="77297"/>
                        <a14:foregroundMark x1="11709" y1="77297" x2="18462" y2="82432"/>
                        <a14:foregroundMark x1="2564" y1="55405" x2="5128" y2="79459"/>
                        <a14:foregroundMark x1="5128" y1="79459" x2="7350" y2="85135"/>
                        <a14:foregroundMark x1="26923" y1="37838" x2="28974" y2="57838"/>
                        <a14:foregroundMark x1="93333" y1="54865" x2="80855" y2="57568"/>
                        <a14:foregroundMark x1="80855" y1="57568" x2="80684" y2="57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6756" y="5356043"/>
            <a:ext cx="3474388" cy="10987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42D25A-80AF-C794-14C3-64F0E1618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64" r="97778">
                        <a14:foregroundMark x1="7436" y1="21892" x2="11795" y2="42162"/>
                        <a14:foregroundMark x1="11795" y1="42162" x2="41624" y2="73784"/>
                        <a14:foregroundMark x1="41624" y1="73784" x2="63846" y2="66757"/>
                        <a14:foregroundMark x1="3248" y1="20270" x2="5556" y2="41351"/>
                        <a14:foregroundMark x1="5556" y1="41351" x2="27778" y2="74865"/>
                        <a14:foregroundMark x1="27778" y1="74865" x2="44274" y2="77838"/>
                        <a14:foregroundMark x1="8547" y1="39459" x2="64274" y2="35405"/>
                        <a14:foregroundMark x1="64274" y1="35405" x2="87350" y2="47297"/>
                        <a14:foregroundMark x1="86410" y1="48378" x2="33590" y2="56216"/>
                        <a14:foregroundMark x1="28547" y1="49730" x2="63333" y2="40270"/>
                        <a14:foregroundMark x1="87607" y1="38108" x2="86154" y2="58378"/>
                        <a14:foregroundMark x1="94615" y1="19459" x2="95556" y2="36486"/>
                        <a14:foregroundMark x1="95556" y1="36486" x2="93675" y2="69459"/>
                        <a14:foregroundMark x1="93675" y1="69459" x2="72137" y2="79730"/>
                        <a14:foregroundMark x1="72137" y1="79730" x2="71538" y2="79459"/>
                        <a14:foregroundMark x1="97778" y1="20000" x2="96752" y2="70541"/>
                        <a14:foregroundMark x1="2308" y1="21892" x2="2137" y2="47838"/>
                        <a14:foregroundMark x1="2137" y1="47838" x2="5043" y2="64865"/>
                        <a14:foregroundMark x1="5043" y1="64865" x2="11709" y2="77297"/>
                        <a14:foregroundMark x1="11709" y1="77297" x2="18462" y2="82432"/>
                        <a14:foregroundMark x1="2564" y1="55405" x2="5128" y2="79459"/>
                        <a14:foregroundMark x1="5128" y1="79459" x2="7350" y2="85135"/>
                        <a14:foregroundMark x1="26923" y1="37838" x2="28974" y2="57838"/>
                        <a14:foregroundMark x1="93333" y1="54865" x2="80855" y2="57568"/>
                        <a14:foregroundMark x1="80855" y1="57568" x2="80684" y2="57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4025">
            <a:off x="3104384" y="5611176"/>
            <a:ext cx="591975" cy="18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5C1F-F37A-A770-A992-3CBBC61278B5}"/>
              </a:ext>
            </a:extLst>
          </p:cNvPr>
          <p:cNvSpPr txBox="1"/>
          <p:nvPr/>
        </p:nvSpPr>
        <p:spPr>
          <a:xfrm>
            <a:off x="4593772" y="206419"/>
            <a:ext cx="6074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ESTUFA DE GAS INFRARROJOS</a:t>
            </a:r>
          </a:p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BKAEI-4200</a:t>
            </a:r>
            <a:endParaRPr lang="es-ES" sz="3200" b="1" i="0" dirty="0">
              <a:solidFill>
                <a:srgbClr val="343E47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ctr"/>
            <a:endParaRPr lang="es-ES" sz="3200" b="1" i="1" u="sng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A5F335-969F-7CF6-0CA3-B4E731925D7C}"/>
              </a:ext>
            </a:extLst>
          </p:cNvPr>
          <p:cNvSpPr txBox="1"/>
          <p:nvPr/>
        </p:nvSpPr>
        <p:spPr>
          <a:xfrm>
            <a:off x="4593772" y="1210183"/>
            <a:ext cx="64237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   Potencia 4200W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Sistema Ignición piezoeléctrico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Niveles de potencia: 1,5kW – 2,8kW – 4,2kW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Consumo: 110 – 305 g/h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Presión suministro nominal: 28 – 30 mbar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Apto hasta bombonas de 15Kg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4 ruedas multidireccionales</a:t>
            </a:r>
          </a:p>
          <a:p>
            <a:pPr marL="457200"/>
            <a:r>
              <a:rPr lang="es-ES" b="1" dirty="0">
                <a:solidFill>
                  <a:srgbClr val="222222"/>
                </a:solidFill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Asa de transporte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0FEFB95-3306-5A26-E85A-F13BE7DF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2" y="1534693"/>
            <a:ext cx="3158359" cy="49642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76F12-30CF-CC64-6B04-FA4D6F0DB071}"/>
              </a:ext>
            </a:extLst>
          </p:cNvPr>
          <p:cNvSpPr txBox="1"/>
          <p:nvPr/>
        </p:nvSpPr>
        <p:spPr>
          <a:xfrm>
            <a:off x="4928181" y="3580063"/>
            <a:ext cx="64389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PRECIO</a:t>
            </a:r>
            <a:r>
              <a:rPr lang="es-ES" sz="2000" b="1" dirty="0"/>
              <a:t>:</a:t>
            </a:r>
          </a:p>
          <a:p>
            <a:r>
              <a:rPr lang="es-ES" sz="2000" b="1" dirty="0"/>
              <a:t>                                   </a:t>
            </a:r>
            <a:r>
              <a:rPr lang="es-ES" sz="3200" b="1" u="sng" dirty="0">
                <a:solidFill>
                  <a:srgbClr val="FF0000"/>
                </a:solidFill>
              </a:rPr>
              <a:t>59,00€ + 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PEDIDO MINIMO</a:t>
            </a:r>
            <a:r>
              <a:rPr lang="es-ES" sz="2000" b="1" dirty="0"/>
              <a:t>: 10 UNIDADES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>
                <a:solidFill>
                  <a:srgbClr val="FF0000"/>
                </a:solidFill>
              </a:rPr>
              <a:t>SE PUEDEN REALIZAR PEDIDOS CONJUNTOS CON: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ESTUFA DE INTERIOR LLAMA AZUL BKAEA-3200 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Y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ESTUFA DE INTERIOR CATALITICA BKAEC-3200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/>
              <a:t>HASTA FINALIZAR STOCK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FORMA DE PAGO: ANTICIPADO 3% ADICIONAL</a:t>
            </a:r>
          </a:p>
          <a:p>
            <a:endParaRPr lang="es-ES" sz="2000" b="1" dirty="0"/>
          </a:p>
        </p:txBody>
      </p:sp>
      <p:sp>
        <p:nvSpPr>
          <p:cNvPr id="5" name="Estrella: 24 puntas 4">
            <a:extLst>
              <a:ext uri="{FF2B5EF4-FFF2-40B4-BE49-F238E27FC236}">
                <a16:creationId xmlns:a16="http://schemas.microsoft.com/office/drawing/2014/main" id="{1DC90EFF-81F8-573B-1314-1CC0286E8921}"/>
              </a:ext>
            </a:extLst>
          </p:cNvPr>
          <p:cNvSpPr/>
          <p:nvPr/>
        </p:nvSpPr>
        <p:spPr>
          <a:xfrm>
            <a:off x="370114" y="206419"/>
            <a:ext cx="3874117" cy="1197645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3D83BB-8531-AB30-E849-3E73860F185A}"/>
              </a:ext>
            </a:extLst>
          </p:cNvPr>
          <p:cNvSpPr txBox="1"/>
          <p:nvPr/>
        </p:nvSpPr>
        <p:spPr>
          <a:xfrm>
            <a:off x="1034143" y="620575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PEDIDOS CONJUNTOS </a:t>
            </a:r>
          </a:p>
        </p:txBody>
      </p:sp>
    </p:spTree>
    <p:extLst>
      <p:ext uri="{BB962C8B-B14F-4D97-AF65-F5344CB8AC3E}">
        <p14:creationId xmlns:p14="http://schemas.microsoft.com/office/powerpoint/2010/main" val="140159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5C1F-F37A-A770-A992-3CBBC61278B5}"/>
              </a:ext>
            </a:extLst>
          </p:cNvPr>
          <p:cNvSpPr txBox="1"/>
          <p:nvPr/>
        </p:nvSpPr>
        <p:spPr>
          <a:xfrm>
            <a:off x="4593772" y="206419"/>
            <a:ext cx="6074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ESTUFA DE GAS LLAMA AZUL</a:t>
            </a:r>
          </a:p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BKAEA-3200</a:t>
            </a:r>
            <a:endParaRPr lang="es-ES" sz="3200" b="1" i="0" dirty="0">
              <a:solidFill>
                <a:srgbClr val="343E47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ctr"/>
            <a:endParaRPr lang="es-ES" sz="3200" b="1" i="1" u="sng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A5F335-969F-7CF6-0CA3-B4E731925D7C}"/>
              </a:ext>
            </a:extLst>
          </p:cNvPr>
          <p:cNvSpPr txBox="1"/>
          <p:nvPr/>
        </p:nvSpPr>
        <p:spPr>
          <a:xfrm>
            <a:off x="5018617" y="1278282"/>
            <a:ext cx="64237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Potencia 3200W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2 Niveles de potencia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Ajuste de termostato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Apto hasta bombonas de 15Kg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4 ruedas multidireccionales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Asa de transporte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B9DD374-9B28-7234-052E-7C41B0BC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9" y="1654629"/>
            <a:ext cx="3404127" cy="504401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B7C261-632D-3C78-3784-93F3D4ED163E}"/>
              </a:ext>
            </a:extLst>
          </p:cNvPr>
          <p:cNvSpPr txBox="1"/>
          <p:nvPr/>
        </p:nvSpPr>
        <p:spPr>
          <a:xfrm>
            <a:off x="4876800" y="3281429"/>
            <a:ext cx="71818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PRECIO</a:t>
            </a:r>
            <a:r>
              <a:rPr lang="es-ES" sz="2000" b="1" dirty="0"/>
              <a:t>:</a:t>
            </a:r>
          </a:p>
          <a:p>
            <a:r>
              <a:rPr lang="es-ES" sz="2000" b="1" dirty="0"/>
              <a:t>                                   </a:t>
            </a:r>
            <a:r>
              <a:rPr lang="es-ES" sz="3200" b="1" u="sng" dirty="0">
                <a:solidFill>
                  <a:srgbClr val="FF0000"/>
                </a:solidFill>
              </a:rPr>
              <a:t>65,00€ + 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PEDIDO MINIMO</a:t>
            </a:r>
            <a:r>
              <a:rPr lang="es-ES" sz="2000" b="1" dirty="0"/>
              <a:t>: 10 UNIDADES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>
                <a:solidFill>
                  <a:srgbClr val="FF0000"/>
                </a:solidFill>
              </a:rPr>
              <a:t>SE PUEDEN REALIZAR PEDIDOS CONJUNTOS CON: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ESTUFA DE INTERIOR INFRAROJOS BKAEI-4200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Y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ESTUFA DE INTERIOR CATALITICA BKAEC-3200</a:t>
            </a:r>
            <a:endParaRPr lang="es-ES" sz="20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HASTA FINALIZAR STOCK</a:t>
            </a:r>
            <a:endParaRPr lang="es-E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FORMA DE PAGO: ANTICIPADO 3% ADICIONAL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4FFD4C-A392-293A-F7CE-CBB051DFC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3" y="149278"/>
            <a:ext cx="4093029" cy="14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7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5C1F-F37A-A770-A992-3CBBC61278B5}"/>
              </a:ext>
            </a:extLst>
          </p:cNvPr>
          <p:cNvSpPr txBox="1"/>
          <p:nvPr/>
        </p:nvSpPr>
        <p:spPr>
          <a:xfrm>
            <a:off x="4593772" y="206419"/>
            <a:ext cx="6074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ESTUFA DE GAS CATALITICA</a:t>
            </a:r>
          </a:p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BKAEC-3200</a:t>
            </a:r>
            <a:endParaRPr lang="es-ES" sz="3200" b="1" i="0" dirty="0">
              <a:solidFill>
                <a:srgbClr val="343E47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ctr"/>
            <a:endParaRPr lang="es-ES" sz="3200" b="1" i="1" u="sng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A5F335-969F-7CF6-0CA3-B4E731925D7C}"/>
              </a:ext>
            </a:extLst>
          </p:cNvPr>
          <p:cNvSpPr txBox="1"/>
          <p:nvPr/>
        </p:nvSpPr>
        <p:spPr>
          <a:xfrm>
            <a:off x="5046248" y="1310939"/>
            <a:ext cx="64237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Potencia 3200W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3 Niveles de potencia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Ajuste de termostato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Apto hasta bombonas de 15Kg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4 ruedas multidireccionales</a:t>
            </a:r>
          </a:p>
          <a:p>
            <a:pPr marL="457200" algn="l">
              <a:spcAft>
                <a:spcPts val="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·         Asas de transporte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C84583-FC9E-A75C-64AE-41DB2240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3" y="1426898"/>
            <a:ext cx="3598286" cy="51700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3C2DC3-30BA-E583-4D19-048BD6F74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59" y="108434"/>
            <a:ext cx="3757129" cy="13184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196F53-6AE8-2EF1-361C-4A375EB4A311}"/>
              </a:ext>
            </a:extLst>
          </p:cNvPr>
          <p:cNvSpPr txBox="1"/>
          <p:nvPr/>
        </p:nvSpPr>
        <p:spPr>
          <a:xfrm>
            <a:off x="4323502" y="3281429"/>
            <a:ext cx="75329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PRECIO</a:t>
            </a:r>
            <a:r>
              <a:rPr lang="es-ES" sz="2000" b="1" dirty="0"/>
              <a:t>:</a:t>
            </a:r>
          </a:p>
          <a:p>
            <a:r>
              <a:rPr lang="es-ES" sz="2000" b="1" dirty="0"/>
              <a:t>                                   </a:t>
            </a:r>
            <a:r>
              <a:rPr lang="es-ES" sz="3200" b="1" u="sng" dirty="0">
                <a:solidFill>
                  <a:srgbClr val="FF0000"/>
                </a:solidFill>
              </a:rPr>
              <a:t>90,00€ + 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PEDIDO MINIMO</a:t>
            </a:r>
            <a:r>
              <a:rPr lang="es-ES" sz="2000" b="1" dirty="0"/>
              <a:t>: 10 UNIDADES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>
                <a:solidFill>
                  <a:srgbClr val="FF0000"/>
                </a:solidFill>
              </a:rPr>
              <a:t>SE PUEDEN REALIZAR PEDIDOS CONJUNTOS CON: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ESTUFA DE INTERIOR INFRAROJOS BKAEI-4200 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Y</a:t>
            </a:r>
          </a:p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ESTUFA LLAMA AZUL BKAEA-3200</a:t>
            </a:r>
            <a:endParaRPr lang="es-ES" sz="20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HASTA FINALIZAR STOCK</a:t>
            </a:r>
            <a:endParaRPr lang="es-E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FORMA DE PAGO: ANTICIPADO 3% ADICIONAL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70760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5C1F-F37A-A770-A992-3CBBC61278B5}"/>
              </a:ext>
            </a:extLst>
          </p:cNvPr>
          <p:cNvSpPr txBox="1"/>
          <p:nvPr/>
        </p:nvSpPr>
        <p:spPr>
          <a:xfrm>
            <a:off x="4593772" y="206419"/>
            <a:ext cx="6074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ESTUFA DE GAS INFRARROJOS</a:t>
            </a:r>
          </a:p>
          <a:p>
            <a:pPr algn="ctr"/>
            <a:r>
              <a:rPr lang="es-ES" sz="3200" b="1" i="1" u="sng" dirty="0">
                <a:solidFill>
                  <a:srgbClr val="FF0000"/>
                </a:solidFill>
              </a:rPr>
              <a:t>BKCT-HEAT42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8C17D93-C0D3-5292-7A27-B57282CC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4" y="206419"/>
            <a:ext cx="2863446" cy="48687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B28E89B-CD9E-B828-626E-9FBC707DC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72"/>
          <a:stretch/>
        </p:blipFill>
        <p:spPr>
          <a:xfrm>
            <a:off x="0" y="5445219"/>
            <a:ext cx="5467631" cy="13001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DD3CDC-6D8E-0284-ED70-299D0BD0A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58" r="3611"/>
          <a:stretch/>
        </p:blipFill>
        <p:spPr>
          <a:xfrm>
            <a:off x="3472542" y="1653646"/>
            <a:ext cx="1796296" cy="20162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AA5F335-969F-7CF6-0CA3-B4E731925D7C}"/>
              </a:ext>
            </a:extLst>
          </p:cNvPr>
          <p:cNvSpPr txBox="1"/>
          <p:nvPr/>
        </p:nvSpPr>
        <p:spPr>
          <a:xfrm>
            <a:off x="5278877" y="1397618"/>
            <a:ext cx="64237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Potencia 4200W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Sistema Ignición piezoeléctrico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Niveles de </a:t>
            </a:r>
            <a:r>
              <a:rPr lang="es-ES" sz="1400" b="1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potencia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: 1,5kW – 2,8kW – 4,2kW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Consumo: 110 – 305 g/h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Presión suministro nominal: 28 – 30 mbar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Apto hasta bombonas de 15Kg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Sistema Seguridad ODS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4 ruedas multidireccionales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Asa de transporte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mbol" panose="05050102010706020507" pitchFamily="18" charset="2"/>
              </a:rPr>
              <a:t>·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        </a:t>
            </a:r>
            <a:r>
              <a:rPr lang="es-ES" sz="1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Diseño plegable</a:t>
            </a:r>
            <a:endParaRPr lang="es-ES" sz="1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593DFA-0553-378B-F0AC-296CD59FFFFF}"/>
              </a:ext>
            </a:extLst>
          </p:cNvPr>
          <p:cNvSpPr txBox="1"/>
          <p:nvPr/>
        </p:nvSpPr>
        <p:spPr>
          <a:xfrm>
            <a:off x="5619751" y="3829392"/>
            <a:ext cx="6438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PRECIO PARA 1 PALLET (38 UNIDADES)</a:t>
            </a:r>
            <a:r>
              <a:rPr lang="es-ES" sz="2000" b="1" dirty="0"/>
              <a:t>:</a:t>
            </a:r>
          </a:p>
          <a:p>
            <a:r>
              <a:rPr lang="es-ES" sz="2000" b="1" dirty="0"/>
              <a:t>                                   </a:t>
            </a:r>
            <a:r>
              <a:rPr lang="es-ES" sz="3200" b="1" u="sng" dirty="0">
                <a:solidFill>
                  <a:srgbClr val="FF0000"/>
                </a:solidFill>
              </a:rPr>
              <a:t>49,50€ + 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PRECIO PARA PEDIDO MINIMO (20 UNIDADES)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                                    </a:t>
            </a:r>
            <a:r>
              <a:rPr lang="es-ES" sz="3200" b="1" u="sng" dirty="0">
                <a:solidFill>
                  <a:srgbClr val="FF0000"/>
                </a:solidFill>
              </a:rPr>
              <a:t>55,00€ + IVA</a:t>
            </a:r>
            <a:endParaRPr lang="es-ES" sz="20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CONFIRMACIÓN DE PEDIDOS</a:t>
            </a:r>
            <a:r>
              <a:rPr lang="es-ES" sz="2000" b="1" dirty="0"/>
              <a:t>:</a:t>
            </a:r>
          </a:p>
          <a:p>
            <a:r>
              <a:rPr lang="es-ES" sz="2000" b="1" dirty="0"/>
              <a:t>       </a:t>
            </a:r>
            <a:r>
              <a:rPr lang="es-ES" sz="1600" b="1" dirty="0"/>
              <a:t>ANTES DEL 15 DE SEPTIEMBRE GARANTIA DE PRECIO Y STOCK</a:t>
            </a:r>
          </a:p>
          <a:p>
            <a:endParaRPr lang="es-ES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FORMA DE PAGO: ANTICIPADO 3% ADICIONAL</a:t>
            </a:r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9469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F6B298-8628-38CA-C9CA-779A0A52FB4C}"/>
              </a:ext>
            </a:extLst>
          </p:cNvPr>
          <p:cNvSpPr txBox="1"/>
          <p:nvPr/>
        </p:nvSpPr>
        <p:spPr>
          <a:xfrm>
            <a:off x="185058" y="391476"/>
            <a:ext cx="11713028" cy="327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002060"/>
                </a:solidFill>
              </a:rPr>
              <a:t>PRODUCTO DISTRIBUIDO POR : BALGO KLIMA S.L.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002060"/>
                </a:solidFill>
              </a:rPr>
              <a:t>PRODUCTO FACTURADO POR : BALGO KLIMA S.L.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002060"/>
                </a:solidFill>
              </a:rPr>
              <a:t>CADA PRODUCTO TIENE SU FABRICANTE CON SU SERVICIO TÉCNICO CORRESPONDIENTE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002060"/>
                </a:solidFill>
              </a:rPr>
              <a:t>PLAZOS DE ENTREGA A CONFIRMAR CUANDO SE ACEPTE EL PEDIDO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002060"/>
                </a:solidFill>
              </a:rPr>
              <a:t>BALGO KLIMA NO SE HACE RESPONSABLE DE LA FALTA DE STOCK SI NO SE CUMPLEN LOS PLAZOS ESTABLECIDOS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002060"/>
                </a:solidFill>
              </a:rPr>
              <a:t>LOS PEDIDOS SERÁN RECEPCIONADOS Y GESTIONADOS POR BALGO KLIMA S.L.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2C308F-5DA6-B5EB-A70D-C8517D6AA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4" b="92687" l="3314" r="96262">
                        <a14:foregroundMark x1="3483" y1="40746" x2="8751" y2="23134"/>
                        <a14:foregroundMark x1="8751" y1="23134" x2="18522" y2="14925"/>
                        <a14:foregroundMark x1="18522" y1="14925" x2="54885" y2="12090"/>
                        <a14:foregroundMark x1="54885" y1="12090" x2="71113" y2="14478"/>
                        <a14:foregroundMark x1="71113" y1="14478" x2="84707" y2="40299"/>
                        <a14:foregroundMark x1="84707" y1="40299" x2="95582" y2="90448"/>
                        <a14:foregroundMark x1="95582" y1="90448" x2="89805" y2="92687"/>
                        <a14:foregroundMark x1="89805" y1="92687" x2="27443" y2="77164"/>
                        <a14:foregroundMark x1="27443" y1="77164" x2="16143" y2="66418"/>
                        <a14:foregroundMark x1="16143" y1="66418" x2="5777" y2="37761"/>
                        <a14:foregroundMark x1="18437" y1="31940" x2="36958" y2="31940"/>
                        <a14:foregroundMark x1="36958" y1="31940" x2="68734" y2="31642"/>
                        <a14:foregroundMark x1="68734" y1="31642" x2="71028" y2="31940"/>
                        <a14:foregroundMark x1="82498" y1="40448" x2="30501" y2="52090"/>
                        <a14:foregroundMark x1="94308" y1="16119" x2="94393" y2="76866"/>
                        <a14:foregroundMark x1="96262" y1="22388" x2="95752" y2="75075"/>
                        <a14:foregroundMark x1="92268" y1="13582" x2="61003" y2="9403"/>
                        <a14:foregroundMark x1="61003" y1="9403" x2="56924" y2="10299"/>
                        <a14:foregroundMark x1="85302" y1="5224" x2="51147" y2="6269"/>
                        <a14:foregroundMark x1="17077" y1="5522" x2="6287" y2="15672"/>
                        <a14:foregroundMark x1="6287" y1="15672" x2="5777" y2="19701"/>
                        <a14:foregroundMark x1="4333" y1="9104" x2="3398" y2="27164"/>
                        <a14:foregroundMark x1="8581" y1="92985" x2="41801" y2="94478"/>
                        <a14:foregroundMark x1="41801" y1="94478" x2="74936" y2="92687"/>
                        <a14:foregroundMark x1="74936" y1="92687" x2="87001" y2="92687"/>
                        <a14:backgroundMark x1="7137" y1="98358" x2="7137" y2="98358"/>
                        <a14:backgroundMark x1="7986" y1="98657" x2="7986" y2="98657"/>
                        <a14:backgroundMark x1="1954" y1="4030" x2="1954" y2="4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367" y="3671092"/>
            <a:ext cx="5334033" cy="30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8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441</Words>
  <Application>Microsoft Office PowerPoint</Application>
  <PresentationFormat>Panorámica</PresentationFormat>
  <Paragraphs>84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ADLaM Display</vt:lpstr>
      <vt:lpstr>Aptos</vt:lpstr>
      <vt:lpstr>Aptos Display</vt:lpstr>
      <vt:lpstr>Arial</vt:lpstr>
      <vt:lpstr>Calibri</vt:lpstr>
      <vt:lpstr>Century Gothic</vt:lpstr>
      <vt:lpstr>Lato</vt:lpstr>
      <vt:lpstr>Symbol</vt:lpstr>
      <vt:lpstr>Times New Roman</vt:lpstr>
      <vt:lpstr>Verdana Pro Cond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Pablo Ruano</dc:creator>
  <cp:lastModifiedBy>Juan Pablo Ruano</cp:lastModifiedBy>
  <cp:revision>13</cp:revision>
  <dcterms:created xsi:type="dcterms:W3CDTF">2024-08-14T09:29:57Z</dcterms:created>
  <dcterms:modified xsi:type="dcterms:W3CDTF">2024-10-28T17:04:08Z</dcterms:modified>
</cp:coreProperties>
</file>